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5"/>
    <p:restoredTop sz="94635"/>
  </p:normalViewPr>
  <p:slideViewPr>
    <p:cSldViewPr snapToGrid="0" snapToObjects="1">
      <p:cViewPr varScale="1">
        <p:scale>
          <a:sx n="92" d="100"/>
          <a:sy n="92" d="100"/>
        </p:scale>
        <p:origin x="18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73B85-1740-FC48-A7EE-2ED87EFC8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0BEDF8-CD33-D744-B976-0AF756BA6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58E08-C136-5144-9264-B99C3AC61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9AA8C-B179-4245-9921-4518E95F5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C7FEE-FE22-A74B-B78B-184023684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285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40CF2-3C7F-C64A-A6AC-494305E97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09F98B-3000-C546-BA3D-F6E823B958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FC9CE-C4BF-1847-8A92-B93894A6F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60CC66-707D-E941-9804-D3F274272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FF70E-18FD-EF41-950B-C88A5DEAA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562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BA4C3A-1DDA-E142-9581-5A98DEFFFB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2C920F-36EE-4A46-A6EA-F6D87DDA0E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25C76-1FFB-7D42-8E95-455C6B01D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1A3E5-FFA5-A84E-BDD3-04CBC2CBB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BC9CC-4156-A442-AB58-956B0843A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274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F1ED7-AF54-E74B-B75F-25D692268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790CD-7038-FF42-83A7-C9713C453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8B787-CB06-C043-9A6F-0FFA42106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9863E-3751-AB46-96EB-C36DE991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0E127-94E8-924C-8011-654C0E6E6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31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3F1F8-DB84-D94B-86D8-9D48D5B3F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1430E2-42CD-5840-9ADF-7966A232E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5EC23-420B-5D49-8C91-0F94E259F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F366A-1A8F-8744-B0CF-E18E6BB88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8D3F2-ABAC-2240-9F4E-9986EE6AA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126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68901-B336-C847-B0D0-9AE78BD29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D91A5-0C28-7E48-9AFD-A7013F77C2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B872C8-34F0-6E4F-BAF1-E3105E1A32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165318-8EB3-044E-9B13-6DB467C40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6B93E-3478-5A4C-B7D2-F95E0987A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AA8D47-2057-DF4B-B173-1A4ACAA37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999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A1F31-4FB9-0A44-8002-F98EE0A62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5530C-AEDF-1649-81CA-9B8A1BB3C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4844E6-41AA-C94D-843A-C3DBD5F36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73FFD5-DA52-D148-81E3-8478FFF46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626047-A167-9B4D-9644-FFAF65975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B70A34-BA25-F54D-B534-B0F10B157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201A97-B370-7347-8A6D-C0CA85736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06AC32-674B-2547-975C-132A94D94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547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AFCBC-3384-754D-8C8B-25A371494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B78049-131C-C146-90F0-2633AD09C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C062DE-06BA-A246-8379-A1EE6249E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5346B8-8F94-4A41-8CCC-626A9EA2B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839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97DFC0-BF97-A346-95F0-EE69C979C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9405C4-CD4A-EA49-840D-4B2BB4A6A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4AAF6-D66A-0043-AF43-C069C16FF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651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1DD7A-A0B1-2E4C-8B04-246D1A596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BDAEA-DED1-D840-8B62-DB2C69DAB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C5D131-AC50-5F4A-AA9E-7D399AFFE6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85CCE4-55EE-984A-994F-7678C8B1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96C2C-93F6-3D4F-A1B4-03F2900A6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09FBD-CFF0-4945-BDD5-2296AF9DA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49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A04C9-A161-1B43-9886-0592EB3DE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40D758-0831-6242-A07E-514CAB1A09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417857-1BFC-E44D-98D6-DF82962EE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AD0A5E-FE89-1C47-8C7C-1540AA24D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43A861-D8FC-B148-AFB6-118FB2A56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B6726-2838-1C45-8D3B-DD798A630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608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33E1FE-7930-D64F-98A9-774F77C29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687E79-144F-4E4B-A923-864EA45CE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1F6F8-5FC0-154C-8ABB-43F4A8FAE0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98CF9-EB6B-1743-A4AB-D34478E204A9}" type="datetimeFigureOut">
              <a:rPr lang="en-US" smtClean="0"/>
              <a:t>11/7/21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08AEC-62E0-4C46-B7BA-B13B782C4F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E6FC4-564F-854A-AC27-2A35EC1CB5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87EE0-0810-EB47-861E-789CDE53C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6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F5DB6-325F-5D41-A5EB-F70CBF85EB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CI/CD Pipeline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3E73FB-88DB-0D46-900F-9C6EC141A2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Hui Ren</a:t>
            </a:r>
          </a:p>
        </p:txBody>
      </p:sp>
    </p:spTree>
    <p:extLst>
      <p:ext uri="{BB962C8B-B14F-4D97-AF65-F5344CB8AC3E}">
        <p14:creationId xmlns:p14="http://schemas.microsoft.com/office/powerpoint/2010/main" val="2949186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68B4C-74BB-1D4D-A0BF-06E26FE23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Continuous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DF200-8D3C-0541-BFDA-08158A6CC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i="1" dirty="0"/>
              <a:t>The practice of merging all developers' working copies to a shared mainline several times a day. It's the process of "</a:t>
            </a:r>
            <a:r>
              <a:rPr lang="en-US" b="1" i="1" dirty="0"/>
              <a:t>Making</a:t>
            </a:r>
            <a:r>
              <a:rPr lang="en-US" i="1" dirty="0"/>
              <a:t>". Everything related to the code fits here, and it all culminates in the ultimate goal of CI: a high quality, deployable artifact! Some common CI-related phases might include:</a:t>
            </a:r>
            <a:endParaRPr lang="en-US" dirty="0"/>
          </a:p>
          <a:p>
            <a:r>
              <a:rPr lang="en-US" dirty="0"/>
              <a:t>Compile</a:t>
            </a:r>
          </a:p>
          <a:p>
            <a:r>
              <a:rPr lang="en-US" dirty="0"/>
              <a:t>Unit Test</a:t>
            </a:r>
          </a:p>
          <a:p>
            <a:r>
              <a:rPr lang="en-US" dirty="0"/>
              <a:t>Static Analysis</a:t>
            </a:r>
          </a:p>
          <a:p>
            <a:r>
              <a:rPr lang="en-US" dirty="0"/>
              <a:t>Dependency vulnerability testing</a:t>
            </a:r>
          </a:p>
          <a:p>
            <a:r>
              <a:rPr lang="en-US" dirty="0"/>
              <a:t>Store artifact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816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2CD6-D9AB-3842-B76B-112ACBDB2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Continuous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3C340-43D9-7D4F-9754-BB8B5B30F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i="1" dirty="0"/>
              <a:t>A software engineering approach in which the value is delivered frequently through automated deployments. Everything related to deploying the artifact fits here. It's the process of "</a:t>
            </a:r>
            <a:r>
              <a:rPr lang="en-US" b="1" i="1" dirty="0"/>
              <a:t>Moving</a:t>
            </a:r>
            <a:r>
              <a:rPr lang="en-US" i="1" dirty="0"/>
              <a:t>" the artifact from the shelf to the spotlight. Some common CD-related phases might include:</a:t>
            </a:r>
            <a:endParaRPr lang="en-US" dirty="0"/>
          </a:p>
          <a:p>
            <a:r>
              <a:rPr lang="en-US" dirty="0"/>
              <a:t>Creating infrastructure</a:t>
            </a:r>
          </a:p>
          <a:p>
            <a:r>
              <a:rPr lang="en-US" dirty="0"/>
              <a:t>Provisioning servers</a:t>
            </a:r>
          </a:p>
          <a:p>
            <a:r>
              <a:rPr lang="en-US" dirty="0"/>
              <a:t>Copying files</a:t>
            </a:r>
          </a:p>
          <a:p>
            <a:r>
              <a:rPr lang="en-US" dirty="0"/>
              <a:t>Promoting to production</a:t>
            </a:r>
          </a:p>
          <a:p>
            <a:r>
              <a:rPr lang="en-US" dirty="0"/>
              <a:t>Smoke Testing (aka Verify)</a:t>
            </a:r>
          </a:p>
          <a:p>
            <a:r>
              <a:rPr lang="en-US" dirty="0"/>
              <a:t>Rollbacks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614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295F9-4665-A547-AE3D-75D5AFFE8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CI/CD Pipeline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938548C-2BFA-2C47-939D-31F2839A7C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445"/>
          <a:stretch/>
        </p:blipFill>
        <p:spPr>
          <a:xfrm>
            <a:off x="284018" y="1690688"/>
            <a:ext cx="11623964" cy="436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068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6020B-29DF-9947-8C9A-3CACDE7CE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Benefit of CI/CD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C5A4E74-DB4F-9C42-84A9-E7C6F98B75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277944"/>
              </p:ext>
            </p:extLst>
          </p:nvPr>
        </p:nvGraphicFramePr>
        <p:xfrm>
          <a:off x="838201" y="1680264"/>
          <a:ext cx="10515600" cy="4387492"/>
        </p:xfrm>
        <a:graphic>
          <a:graphicData uri="http://schemas.openxmlformats.org/drawingml/2006/table">
            <a:tbl>
              <a:tblPr/>
              <a:tblGrid>
                <a:gridCol w="3955472">
                  <a:extLst>
                    <a:ext uri="{9D8B030D-6E8A-4147-A177-3AD203B41FA5}">
                      <a16:colId xmlns:a16="http://schemas.microsoft.com/office/drawing/2014/main" val="3237044678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80965440"/>
                    </a:ext>
                  </a:extLst>
                </a:gridCol>
                <a:gridCol w="5063837">
                  <a:extLst>
                    <a:ext uri="{9D8B030D-6E8A-4147-A177-3AD203B41FA5}">
                      <a16:colId xmlns:a16="http://schemas.microsoft.com/office/drawing/2014/main" val="2917075131"/>
                    </a:ext>
                  </a:extLst>
                </a:gridCol>
              </a:tblGrid>
              <a:tr h="27565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dirty="0">
                          <a:effectLst/>
                        </a:rPr>
                        <a:t>Technical Language</a:t>
                      </a:r>
                      <a:endParaRPr lang="en-US" sz="1400" dirty="0">
                        <a:effectLst/>
                      </a:endParaRPr>
                    </a:p>
                  </a:txBody>
                  <a:tcPr marL="98447" marR="98447" marT="49223" marB="49223" anchor="b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dirty="0">
                          <a:effectLst/>
                        </a:rPr>
                        <a:t>Value</a:t>
                      </a:r>
                      <a:endParaRPr lang="en-US" sz="1400" dirty="0">
                        <a:effectLst/>
                      </a:endParaRPr>
                    </a:p>
                  </a:txBody>
                  <a:tcPr marL="98447" marR="98447" marT="49223" marB="49223" anchor="b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>
                          <a:effectLst/>
                        </a:rPr>
                        <a:t>Translation</a:t>
                      </a:r>
                      <a:endParaRPr lang="en-US" sz="1400">
                        <a:effectLst/>
                      </a:endParaRPr>
                    </a:p>
                  </a:txBody>
                  <a:tcPr marL="98447" marR="98447" marT="49223" marB="49223" anchor="b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5524334"/>
                  </a:ext>
                </a:extLst>
              </a:tr>
              <a:tr h="45285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Catch Compile Errors After Merge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Reduce Cost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Less developer time on issues from new developer code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879961"/>
                  </a:ext>
                </a:extLst>
              </a:tr>
              <a:tr h="45285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Catch Unit Test Failures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dirty="0">
                          <a:effectLst/>
                        </a:rPr>
                        <a:t>Avoid Cost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Less bugs in production and less time in testing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2925411"/>
                  </a:ext>
                </a:extLst>
              </a:tr>
              <a:tr h="45285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Detect Security Vulnerabilities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dirty="0">
                          <a:effectLst/>
                        </a:rPr>
                        <a:t>Avoid Cost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Prevent embarrassing or costly security holes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266138"/>
                  </a:ext>
                </a:extLst>
              </a:tr>
              <a:tr h="45285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Automate Infrastructure Creation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dirty="0">
                          <a:effectLst/>
                        </a:rPr>
                        <a:t>Avoid Cost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Less human error, Faster deployments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625341"/>
                  </a:ext>
                </a:extLst>
              </a:tr>
              <a:tr h="45285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Automate Infrastructure Cleanup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Reduce Cost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Less infrastructure costs from unused resources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2822651"/>
                  </a:ext>
                </a:extLst>
              </a:tr>
              <a:tr h="45285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Faster and More Frequent Production Deployments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Increase Revenue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New value-generating features released more quickly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3946181"/>
                  </a:ext>
                </a:extLst>
              </a:tr>
              <a:tr h="45285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Deploy to Production Without Manual Checks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Increase Revenue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Less time to market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778262"/>
                  </a:ext>
                </a:extLst>
              </a:tr>
              <a:tr h="45285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Automated Smoke Tests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Protect Revenue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Reduced downtime from a deploy-related crash or major bug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6975204"/>
                  </a:ext>
                </a:extLst>
              </a:tr>
              <a:tr h="452854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>
                          <a:effectLst/>
                        </a:rPr>
                        <a:t>Automated Rollback Triggered by Job Failure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Protect Revenue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Quick undo to return production to working state</a:t>
                      </a:r>
                    </a:p>
                  </a:txBody>
                  <a:tcPr marL="98447" marR="98447" marT="49223" marB="49223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6881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1590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275</Words>
  <Application>Microsoft Macintosh PowerPoint</Application>
  <PresentationFormat>Widescreen</PresentationFormat>
  <Paragraphs>49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CI/CD Pipeline</vt:lpstr>
      <vt:lpstr>Continuous Integration</vt:lpstr>
      <vt:lpstr>Continuous Deployment</vt:lpstr>
      <vt:lpstr>The CI/CD Pipeline</vt:lpstr>
      <vt:lpstr>Benefit of CI/CD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CI/CD Pipeline</dc:title>
  <dc:creator>Hui Ren</dc:creator>
  <cp:lastModifiedBy>Hui Ren</cp:lastModifiedBy>
  <cp:revision>1</cp:revision>
  <dcterms:created xsi:type="dcterms:W3CDTF">2021-11-07T16:55:15Z</dcterms:created>
  <dcterms:modified xsi:type="dcterms:W3CDTF">2021-11-07T17:00:41Z</dcterms:modified>
</cp:coreProperties>
</file>

<file path=docProps/thumbnail.jpeg>
</file>